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Roboto Medium"/>
      <p:regular r:id="rId17"/>
    </p:embeddedFont>
    <p:embeddedFont>
      <p:font typeface="Roboto Medium"/>
      <p:regular r:id="rId18"/>
    </p:embeddedFont>
    <p:embeddedFont>
      <p:font typeface="Roboto Medium"/>
      <p:regular r:id="rId19"/>
    </p:embeddedFont>
    <p:embeddedFont>
      <p:font typeface="Roboto Medium"/>
      <p:regular r:id="rId20"/>
    </p:embeddedFont>
    <p:embeddedFont>
      <p:font typeface="Roboto"/>
      <p:regular r:id="rId21"/>
    </p:embeddedFont>
    <p:embeddedFont>
      <p:font typeface="Roboto"/>
      <p:regular r:id="rId22"/>
    </p:embeddedFont>
    <p:embeddedFont>
      <p:font typeface="Roboto"/>
      <p:regular r:id="rId23"/>
    </p:embeddedFont>
    <p:embeddedFont>
      <p:font typeface="Robo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4-1.png>
</file>

<file path=ppt/media/image-5-1.png>
</file>

<file path=ppt/media/image-5-2.png>
</file>

<file path=ppt/media/image-5-3.png>
</file>

<file path=ppt/media/image-6-1.png>
</file>

<file path=ppt/media/image-7-1.png>
</file>

<file path=ppt/media/image-8-1.png>
</file>

<file path=ppt/media/image-8-2.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2" Type="http://schemas.openxmlformats.org/officeDocument/2006/relationships/hyperlink" Target="https://colab.research.google.com/drive/1No9ppCYcgFKdpJ_UGJ33atIEnXdOufXH" TargetMode="External"/><Relationship Id="rId1" Type="http://schemas.openxmlformats.org/officeDocument/2006/relationships/image" Target="../media/image-2-1.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hyperlink" Target="https://colab.research.google.com/drive/1dhhafwQaOFG8F_xlTni5STYTKgtDgmPu" TargetMode="External"/><Relationship Id="rId1" Type="http://schemas.openxmlformats.org/officeDocument/2006/relationships/image" Target="../media/image-6-1.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colab.research.google.com/drive/19kH2fYq_ILnkV-3UmcP6YurR54aJ2RFt" TargetMode="External"/><Relationship Id="rId1" Type="http://schemas.openxmlformats.org/officeDocument/2006/relationships/image" Target="../media/image-7-1.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829753"/>
            <a:ext cx="7556421" cy="2126337"/>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Iris Dataset Analysis: Unveiling Insights with Machine Learning</a:t>
            </a:r>
            <a:endParaRPr lang="en-US" sz="4450" dirty="0"/>
          </a:p>
        </p:txBody>
      </p:sp>
      <p:sp>
        <p:nvSpPr>
          <p:cNvPr id="4" name="Text 1"/>
          <p:cNvSpPr/>
          <p:nvPr/>
        </p:nvSpPr>
        <p:spPr>
          <a:xfrm>
            <a:off x="6280190" y="4296251"/>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Roboto" pitchFamily="34" charset="0"/>
                <a:ea typeface="Roboto" pitchFamily="34" charset="-122"/>
                <a:cs typeface="Roboto" pitchFamily="34" charset="-120"/>
              </a:rPr>
              <a:t>Welcome to our journey into the fascinating world of machine learning, using the classic Iris dataset as our guide. We will explore data preprocessing, model implementation, visualization, and evaluation techniques to reveal hidden patterns and predict flower species.</a:t>
            </a:r>
            <a:endParaRPr lang="en-US" sz="1750" dirty="0"/>
          </a:p>
        </p:txBody>
      </p:sp>
      <p:sp>
        <p:nvSpPr>
          <p:cNvPr id="5" name="Shape 2"/>
          <p:cNvSpPr/>
          <p:nvPr/>
        </p:nvSpPr>
        <p:spPr>
          <a:xfrm>
            <a:off x="6280190" y="6019919"/>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6027539"/>
            <a:ext cx="347663" cy="347663"/>
          </a:xfrm>
          <a:prstGeom prst="rect">
            <a:avLst/>
          </a:prstGeom>
        </p:spPr>
      </p:pic>
      <p:sp>
        <p:nvSpPr>
          <p:cNvPr id="7" name="Text 3"/>
          <p:cNvSpPr/>
          <p:nvPr/>
        </p:nvSpPr>
        <p:spPr>
          <a:xfrm>
            <a:off x="6756440" y="6003012"/>
            <a:ext cx="1607939" cy="396835"/>
          </a:xfrm>
          <a:prstGeom prst="rect">
            <a:avLst/>
          </a:prstGeom>
          <a:noFill/>
          <a:ln/>
        </p:spPr>
        <p:txBody>
          <a:bodyPr wrap="none" lIns="0" tIns="0" rIns="0" bIns="0" rtlCol="0" anchor="t"/>
          <a:lstStyle/>
          <a:p>
            <a:pPr algn="l" indent="0" marL="0">
              <a:lnSpc>
                <a:spcPts val="3100"/>
              </a:lnSpc>
              <a:buNone/>
            </a:pPr>
            <a:r>
              <a:rPr lang="en-US" sz="2200" b="1" dirty="0">
                <a:solidFill>
                  <a:srgbClr val="CFD0D8"/>
                </a:solidFill>
                <a:latin typeface="Roboto Bold" pitchFamily="34" charset="0"/>
                <a:ea typeface="Roboto Bold" pitchFamily="34" charset="-122"/>
                <a:cs typeface="Roboto Bold" pitchFamily="34" charset="-120"/>
              </a:rPr>
              <a:t>by Vaishnavi</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30555" y="495538"/>
            <a:ext cx="7882890" cy="1125855"/>
          </a:xfrm>
          <a:prstGeom prst="rect">
            <a:avLst/>
          </a:prstGeom>
          <a:noFill/>
          <a:ln/>
        </p:spPr>
        <p:txBody>
          <a:bodyPr wrap="square" lIns="0" tIns="0" rIns="0" bIns="0" rtlCol="0" anchor="t"/>
          <a:lstStyle/>
          <a:p>
            <a:pPr indent="0" marL="0">
              <a:lnSpc>
                <a:spcPts val="4400"/>
              </a:lnSpc>
              <a:buNone/>
            </a:pPr>
            <a:r>
              <a:rPr lang="en-US" sz="3500" dirty="0">
                <a:solidFill>
                  <a:srgbClr val="FFFFFF"/>
                </a:solidFill>
                <a:latin typeface="Roboto Medium" pitchFamily="34" charset="0"/>
                <a:ea typeface="Roboto Medium" pitchFamily="34" charset="-122"/>
                <a:cs typeface="Roboto Medium" pitchFamily="34" charset="-120"/>
              </a:rPr>
              <a:t>Evaluating Model Performance: Accuracy, Precision, and Recall</a:t>
            </a:r>
            <a:endParaRPr lang="en-US" sz="3500" dirty="0"/>
          </a:p>
        </p:txBody>
      </p:sp>
      <p:sp>
        <p:nvSpPr>
          <p:cNvPr id="4" name="Text 1"/>
          <p:cNvSpPr/>
          <p:nvPr/>
        </p:nvSpPr>
        <p:spPr>
          <a:xfrm>
            <a:off x="630555" y="1981557"/>
            <a:ext cx="7882890" cy="594479"/>
          </a:xfrm>
          <a:prstGeom prst="rect">
            <a:avLst/>
          </a:prstGeom>
          <a:noFill/>
          <a:ln/>
        </p:spPr>
        <p:txBody>
          <a:bodyPr wrap="none" lIns="0" tIns="0" rIns="0" bIns="0" rtlCol="0" anchor="t"/>
          <a:lstStyle/>
          <a:p>
            <a:pPr algn="ctr" indent="0" marL="0">
              <a:lnSpc>
                <a:spcPts val="4650"/>
              </a:lnSpc>
              <a:buNone/>
            </a:pPr>
            <a:r>
              <a:rPr lang="en-US" sz="4650" dirty="0">
                <a:solidFill>
                  <a:srgbClr val="CFD0D8"/>
                </a:solidFill>
                <a:latin typeface="Roboto Medium" pitchFamily="34" charset="0"/>
                <a:ea typeface="Roboto Medium" pitchFamily="34" charset="-122"/>
                <a:cs typeface="Roboto Medium" pitchFamily="34" charset="-120"/>
              </a:rPr>
              <a:t>100%(using SVM)</a:t>
            </a:r>
            <a:endParaRPr lang="en-US" sz="4650" dirty="0"/>
          </a:p>
        </p:txBody>
      </p:sp>
      <p:sp>
        <p:nvSpPr>
          <p:cNvPr id="5" name="Text 2"/>
          <p:cNvSpPr/>
          <p:nvPr/>
        </p:nvSpPr>
        <p:spPr>
          <a:xfrm>
            <a:off x="3445907" y="2801064"/>
            <a:ext cx="2252067" cy="281583"/>
          </a:xfrm>
          <a:prstGeom prst="rect">
            <a:avLst/>
          </a:prstGeom>
          <a:noFill/>
          <a:ln/>
        </p:spPr>
        <p:txBody>
          <a:bodyPr wrap="none" lIns="0" tIns="0" rIns="0" bIns="0" rtlCol="0" anchor="t"/>
          <a:lstStyle/>
          <a:p>
            <a:pPr algn="ctr" indent="0" marL="0">
              <a:lnSpc>
                <a:spcPts val="2200"/>
              </a:lnSpc>
              <a:buNone/>
            </a:pPr>
            <a:r>
              <a:rPr lang="en-US" sz="1750" dirty="0">
                <a:solidFill>
                  <a:srgbClr val="CFD0D8"/>
                </a:solidFill>
                <a:latin typeface="Roboto Medium" pitchFamily="34" charset="0"/>
                <a:ea typeface="Roboto Medium" pitchFamily="34" charset="-122"/>
                <a:cs typeface="Roboto Medium" pitchFamily="34" charset="-120"/>
              </a:rPr>
              <a:t>Accuracy</a:t>
            </a:r>
            <a:endParaRPr lang="en-US" sz="1750" dirty="0"/>
          </a:p>
        </p:txBody>
      </p:sp>
      <p:sp>
        <p:nvSpPr>
          <p:cNvPr id="6" name="Text 3"/>
          <p:cNvSpPr/>
          <p:nvPr/>
        </p:nvSpPr>
        <p:spPr>
          <a:xfrm>
            <a:off x="630555" y="3190637"/>
            <a:ext cx="7882890" cy="288131"/>
          </a:xfrm>
          <a:prstGeom prst="rect">
            <a:avLst/>
          </a:prstGeom>
          <a:noFill/>
          <a:ln/>
        </p:spPr>
        <p:txBody>
          <a:bodyPr wrap="none" lIns="0" tIns="0" rIns="0" bIns="0" rtlCol="0" anchor="t"/>
          <a:lstStyle/>
          <a:p>
            <a:pPr algn="ctr" indent="0" marL="0">
              <a:lnSpc>
                <a:spcPts val="2250"/>
              </a:lnSpc>
              <a:buNone/>
            </a:pPr>
            <a:r>
              <a:rPr lang="en-US" sz="1400" dirty="0">
                <a:solidFill>
                  <a:srgbClr val="CFD0D8"/>
                </a:solidFill>
                <a:latin typeface="Roboto" pitchFamily="34" charset="0"/>
                <a:ea typeface="Roboto" pitchFamily="34" charset="-122"/>
                <a:cs typeface="Roboto" pitchFamily="34" charset="-120"/>
              </a:rPr>
              <a:t>The proportion of correctly classified instances</a:t>
            </a:r>
            <a:endParaRPr lang="en-US" sz="1400" dirty="0"/>
          </a:p>
        </p:txBody>
      </p:sp>
      <p:sp>
        <p:nvSpPr>
          <p:cNvPr id="7" name="Text 4"/>
          <p:cNvSpPr/>
          <p:nvPr/>
        </p:nvSpPr>
        <p:spPr>
          <a:xfrm>
            <a:off x="630555" y="4109204"/>
            <a:ext cx="7882890" cy="594479"/>
          </a:xfrm>
          <a:prstGeom prst="rect">
            <a:avLst/>
          </a:prstGeom>
          <a:noFill/>
          <a:ln/>
        </p:spPr>
        <p:txBody>
          <a:bodyPr wrap="none" lIns="0" tIns="0" rIns="0" bIns="0" rtlCol="0" anchor="t"/>
          <a:lstStyle/>
          <a:p>
            <a:pPr algn="ctr" indent="0" marL="0">
              <a:lnSpc>
                <a:spcPts val="4650"/>
              </a:lnSpc>
              <a:buNone/>
            </a:pPr>
            <a:r>
              <a:rPr lang="en-US" sz="4650" dirty="0">
                <a:solidFill>
                  <a:srgbClr val="CFD0D8"/>
                </a:solidFill>
                <a:latin typeface="Roboto Medium" pitchFamily="34" charset="0"/>
                <a:ea typeface="Roboto Medium" pitchFamily="34" charset="-122"/>
                <a:cs typeface="Roboto Medium" pitchFamily="34" charset="-120"/>
              </a:rPr>
              <a:t>92%</a:t>
            </a:r>
            <a:endParaRPr lang="en-US" sz="4650" dirty="0"/>
          </a:p>
        </p:txBody>
      </p:sp>
      <p:sp>
        <p:nvSpPr>
          <p:cNvPr id="8" name="Text 5"/>
          <p:cNvSpPr/>
          <p:nvPr/>
        </p:nvSpPr>
        <p:spPr>
          <a:xfrm>
            <a:off x="3445907" y="4928711"/>
            <a:ext cx="2252067" cy="281583"/>
          </a:xfrm>
          <a:prstGeom prst="rect">
            <a:avLst/>
          </a:prstGeom>
          <a:noFill/>
          <a:ln/>
        </p:spPr>
        <p:txBody>
          <a:bodyPr wrap="none" lIns="0" tIns="0" rIns="0" bIns="0" rtlCol="0" anchor="t"/>
          <a:lstStyle/>
          <a:p>
            <a:pPr algn="ctr" indent="0" marL="0">
              <a:lnSpc>
                <a:spcPts val="2200"/>
              </a:lnSpc>
              <a:buNone/>
            </a:pPr>
            <a:r>
              <a:rPr lang="en-US" sz="1750" dirty="0">
                <a:solidFill>
                  <a:srgbClr val="CFD0D8"/>
                </a:solidFill>
                <a:latin typeface="Roboto Medium" pitchFamily="34" charset="0"/>
                <a:ea typeface="Roboto Medium" pitchFamily="34" charset="-122"/>
                <a:cs typeface="Roboto Medium" pitchFamily="34" charset="-120"/>
              </a:rPr>
              <a:t>Precision</a:t>
            </a:r>
            <a:endParaRPr lang="en-US" sz="1750" dirty="0"/>
          </a:p>
        </p:txBody>
      </p:sp>
      <p:sp>
        <p:nvSpPr>
          <p:cNvPr id="9" name="Text 6"/>
          <p:cNvSpPr/>
          <p:nvPr/>
        </p:nvSpPr>
        <p:spPr>
          <a:xfrm>
            <a:off x="630555" y="5318284"/>
            <a:ext cx="7882890" cy="288131"/>
          </a:xfrm>
          <a:prstGeom prst="rect">
            <a:avLst/>
          </a:prstGeom>
          <a:noFill/>
          <a:ln/>
        </p:spPr>
        <p:txBody>
          <a:bodyPr wrap="none" lIns="0" tIns="0" rIns="0" bIns="0" rtlCol="0" anchor="t"/>
          <a:lstStyle/>
          <a:p>
            <a:pPr algn="ctr" indent="0" marL="0">
              <a:lnSpc>
                <a:spcPts val="2250"/>
              </a:lnSpc>
              <a:buNone/>
            </a:pPr>
            <a:r>
              <a:rPr lang="en-US" sz="1400" dirty="0">
                <a:solidFill>
                  <a:srgbClr val="CFD0D8"/>
                </a:solidFill>
                <a:latin typeface="Roboto" pitchFamily="34" charset="0"/>
                <a:ea typeface="Roboto" pitchFamily="34" charset="-122"/>
                <a:cs typeface="Roboto" pitchFamily="34" charset="-120"/>
              </a:rPr>
              <a:t>The proportion of true positives among predicted positives</a:t>
            </a:r>
            <a:endParaRPr lang="en-US" sz="1400" dirty="0"/>
          </a:p>
        </p:txBody>
      </p:sp>
      <p:sp>
        <p:nvSpPr>
          <p:cNvPr id="10" name="Text 7"/>
          <p:cNvSpPr/>
          <p:nvPr/>
        </p:nvSpPr>
        <p:spPr>
          <a:xfrm>
            <a:off x="630555" y="6236851"/>
            <a:ext cx="7882890" cy="594479"/>
          </a:xfrm>
          <a:prstGeom prst="rect">
            <a:avLst/>
          </a:prstGeom>
          <a:noFill/>
          <a:ln/>
        </p:spPr>
        <p:txBody>
          <a:bodyPr wrap="none" lIns="0" tIns="0" rIns="0" bIns="0" rtlCol="0" anchor="t"/>
          <a:lstStyle/>
          <a:p>
            <a:pPr algn="ctr" indent="0" marL="0">
              <a:lnSpc>
                <a:spcPts val="4650"/>
              </a:lnSpc>
              <a:buNone/>
            </a:pPr>
            <a:r>
              <a:rPr lang="en-US" sz="4650" dirty="0">
                <a:solidFill>
                  <a:srgbClr val="CFD0D8"/>
                </a:solidFill>
                <a:latin typeface="Roboto Medium" pitchFamily="34" charset="0"/>
                <a:ea typeface="Roboto Medium" pitchFamily="34" charset="-122"/>
                <a:cs typeface="Roboto Medium" pitchFamily="34" charset="-120"/>
              </a:rPr>
              <a:t>98%</a:t>
            </a:r>
            <a:endParaRPr lang="en-US" sz="4650" dirty="0"/>
          </a:p>
        </p:txBody>
      </p:sp>
      <p:sp>
        <p:nvSpPr>
          <p:cNvPr id="11" name="Text 8"/>
          <p:cNvSpPr/>
          <p:nvPr/>
        </p:nvSpPr>
        <p:spPr>
          <a:xfrm>
            <a:off x="3445907" y="7056358"/>
            <a:ext cx="2252067" cy="281583"/>
          </a:xfrm>
          <a:prstGeom prst="rect">
            <a:avLst/>
          </a:prstGeom>
          <a:noFill/>
          <a:ln/>
        </p:spPr>
        <p:txBody>
          <a:bodyPr wrap="none" lIns="0" tIns="0" rIns="0" bIns="0" rtlCol="0" anchor="t"/>
          <a:lstStyle/>
          <a:p>
            <a:pPr algn="ctr" indent="0" marL="0">
              <a:lnSpc>
                <a:spcPts val="2200"/>
              </a:lnSpc>
              <a:buNone/>
            </a:pPr>
            <a:r>
              <a:rPr lang="en-US" sz="1750" dirty="0">
                <a:solidFill>
                  <a:srgbClr val="CFD0D8"/>
                </a:solidFill>
                <a:latin typeface="Roboto Medium" pitchFamily="34" charset="0"/>
                <a:ea typeface="Roboto Medium" pitchFamily="34" charset="-122"/>
                <a:cs typeface="Roboto Medium" pitchFamily="34" charset="-120"/>
              </a:rPr>
              <a:t>Recall</a:t>
            </a:r>
            <a:endParaRPr lang="en-US" sz="1750" dirty="0"/>
          </a:p>
        </p:txBody>
      </p:sp>
      <p:sp>
        <p:nvSpPr>
          <p:cNvPr id="12" name="Text 9"/>
          <p:cNvSpPr/>
          <p:nvPr/>
        </p:nvSpPr>
        <p:spPr>
          <a:xfrm>
            <a:off x="630555" y="7445931"/>
            <a:ext cx="7882890" cy="288131"/>
          </a:xfrm>
          <a:prstGeom prst="rect">
            <a:avLst/>
          </a:prstGeom>
          <a:noFill/>
          <a:ln/>
        </p:spPr>
        <p:txBody>
          <a:bodyPr wrap="none" lIns="0" tIns="0" rIns="0" bIns="0" rtlCol="0" anchor="t"/>
          <a:lstStyle/>
          <a:p>
            <a:pPr algn="ctr" indent="0" marL="0">
              <a:lnSpc>
                <a:spcPts val="2250"/>
              </a:lnSpc>
              <a:buNone/>
            </a:pPr>
            <a:r>
              <a:rPr lang="en-US" sz="1400" dirty="0">
                <a:solidFill>
                  <a:srgbClr val="CFD0D8"/>
                </a:solidFill>
                <a:latin typeface="Roboto" pitchFamily="34" charset="0"/>
                <a:ea typeface="Roboto" pitchFamily="34" charset="-122"/>
                <a:cs typeface="Roboto" pitchFamily="34" charset="-120"/>
              </a:rPr>
              <a:t>The proportion of true positives among actual positives</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a:hlinkClick r:id="rId2" tooltip=""/>
          </p:cNvPr>
          <p:cNvPicPr>
            <a:picLocks noChangeAspect="1"/>
          </p:cNvPicPr>
          <p:nvPr/>
        </p:nvPicPr>
        <p:blipFill>
          <a:blip r:embed="rId1"/>
          <a:stretch>
            <a:fillRect/>
          </a:stretch>
        </p:blipFill>
        <p:spPr>
          <a:xfrm>
            <a:off x="793790" y="2972991"/>
            <a:ext cx="13042821" cy="22835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947505"/>
            <a:ext cx="13042821" cy="1417558"/>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Exploring the Iris Dataset: Features and Target Variable</a:t>
            </a:r>
            <a:endParaRPr lang="en-US" sz="4450" dirty="0"/>
          </a:p>
        </p:txBody>
      </p:sp>
      <p:sp>
        <p:nvSpPr>
          <p:cNvPr id="3" name="Text 1"/>
          <p:cNvSpPr/>
          <p:nvPr/>
        </p:nvSpPr>
        <p:spPr>
          <a:xfrm>
            <a:off x="793790" y="3932039"/>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Roboto Medium" pitchFamily="34" charset="0"/>
                <a:ea typeface="Roboto Medium" pitchFamily="34" charset="-122"/>
                <a:cs typeface="Roboto Medium" pitchFamily="34" charset="-120"/>
              </a:rPr>
              <a:t>Features</a:t>
            </a:r>
            <a:endParaRPr lang="en-US" sz="2200" dirty="0"/>
          </a:p>
        </p:txBody>
      </p:sp>
      <p:sp>
        <p:nvSpPr>
          <p:cNvPr id="4" name="Text 2"/>
          <p:cNvSpPr/>
          <p:nvPr/>
        </p:nvSpPr>
        <p:spPr>
          <a:xfrm>
            <a:off x="793790" y="451318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Sepal length</a:t>
            </a:r>
            <a:endParaRPr lang="en-US" sz="1750" dirty="0"/>
          </a:p>
        </p:txBody>
      </p:sp>
      <p:sp>
        <p:nvSpPr>
          <p:cNvPr id="5" name="Text 3"/>
          <p:cNvSpPr/>
          <p:nvPr/>
        </p:nvSpPr>
        <p:spPr>
          <a:xfrm>
            <a:off x="793790" y="495538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Sepal width</a:t>
            </a:r>
            <a:endParaRPr lang="en-US" sz="1750" dirty="0"/>
          </a:p>
        </p:txBody>
      </p:sp>
      <p:sp>
        <p:nvSpPr>
          <p:cNvPr id="6" name="Text 4"/>
          <p:cNvSpPr/>
          <p:nvPr/>
        </p:nvSpPr>
        <p:spPr>
          <a:xfrm>
            <a:off x="793790" y="539757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Petal length</a:t>
            </a:r>
            <a:endParaRPr lang="en-US" sz="1750" dirty="0"/>
          </a:p>
        </p:txBody>
      </p:sp>
      <p:sp>
        <p:nvSpPr>
          <p:cNvPr id="7" name="Text 5"/>
          <p:cNvSpPr/>
          <p:nvPr/>
        </p:nvSpPr>
        <p:spPr>
          <a:xfrm>
            <a:off x="793790" y="583977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Petal width</a:t>
            </a:r>
            <a:endParaRPr lang="en-US" sz="1750" dirty="0"/>
          </a:p>
        </p:txBody>
      </p:sp>
      <p:sp>
        <p:nvSpPr>
          <p:cNvPr id="8" name="Text 6"/>
          <p:cNvSpPr/>
          <p:nvPr/>
        </p:nvSpPr>
        <p:spPr>
          <a:xfrm>
            <a:off x="7599521" y="3932039"/>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Roboto Medium" pitchFamily="34" charset="0"/>
                <a:ea typeface="Roboto Medium" pitchFamily="34" charset="-122"/>
                <a:cs typeface="Roboto Medium" pitchFamily="34" charset="-120"/>
              </a:rPr>
              <a:t>Target Variable</a:t>
            </a:r>
            <a:endParaRPr lang="en-US" sz="2200" dirty="0"/>
          </a:p>
        </p:txBody>
      </p:sp>
      <p:sp>
        <p:nvSpPr>
          <p:cNvPr id="9" name="Text 7"/>
          <p:cNvSpPr/>
          <p:nvPr/>
        </p:nvSpPr>
        <p:spPr>
          <a:xfrm>
            <a:off x="7599521" y="451318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Species</a:t>
            </a:r>
            <a:endParaRPr lang="en-US" sz="1750" dirty="0"/>
          </a:p>
        </p:txBody>
      </p:sp>
      <p:sp>
        <p:nvSpPr>
          <p:cNvPr id="10" name="Text 8"/>
          <p:cNvSpPr/>
          <p:nvPr/>
        </p:nvSpPr>
        <p:spPr>
          <a:xfrm>
            <a:off x="7599521" y="495538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Iris setosa</a:t>
            </a:r>
            <a:endParaRPr lang="en-US" sz="1750" dirty="0"/>
          </a:p>
        </p:txBody>
      </p:sp>
      <p:sp>
        <p:nvSpPr>
          <p:cNvPr id="11" name="Text 9"/>
          <p:cNvSpPr/>
          <p:nvPr/>
        </p:nvSpPr>
        <p:spPr>
          <a:xfrm>
            <a:off x="7599521" y="539757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Iris versicolor</a:t>
            </a:r>
            <a:endParaRPr lang="en-US" sz="1750" dirty="0"/>
          </a:p>
        </p:txBody>
      </p:sp>
      <p:sp>
        <p:nvSpPr>
          <p:cNvPr id="12" name="Text 10"/>
          <p:cNvSpPr/>
          <p:nvPr/>
        </p:nvSpPr>
        <p:spPr>
          <a:xfrm>
            <a:off x="7599521" y="583977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FD0D8"/>
                </a:solidFill>
                <a:latin typeface="Roboto" pitchFamily="34" charset="0"/>
                <a:ea typeface="Roboto" pitchFamily="34" charset="-122"/>
                <a:cs typeface="Roboto" pitchFamily="34" charset="-120"/>
              </a:rPr>
              <a:t>Iris virginica</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137291"/>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Data Preprocessing: Handling Missing Values and Scaling</a:t>
            </a:r>
            <a:endParaRPr lang="en-US" sz="4450" dirty="0"/>
          </a:p>
        </p:txBody>
      </p:sp>
      <p:sp>
        <p:nvSpPr>
          <p:cNvPr id="4" name="Shape 1"/>
          <p:cNvSpPr/>
          <p:nvPr/>
        </p:nvSpPr>
        <p:spPr>
          <a:xfrm>
            <a:off x="6280190" y="4150162"/>
            <a:ext cx="396835" cy="396835"/>
          </a:xfrm>
          <a:prstGeom prst="roundRect">
            <a:avLst>
              <a:gd name="adj" fmla="val 24007"/>
            </a:avLst>
          </a:prstGeom>
          <a:solidFill>
            <a:srgbClr val="182567"/>
          </a:solidFill>
          <a:ln w="7620">
            <a:solidFill>
              <a:srgbClr val="313E80"/>
            </a:solidFill>
            <a:prstDash val="solid"/>
          </a:ln>
        </p:spPr>
      </p:sp>
      <p:sp>
        <p:nvSpPr>
          <p:cNvPr id="5" name="Text 2"/>
          <p:cNvSpPr/>
          <p:nvPr/>
        </p:nvSpPr>
        <p:spPr>
          <a:xfrm>
            <a:off x="6903839" y="4150162"/>
            <a:ext cx="3041213" cy="708660"/>
          </a:xfrm>
          <a:prstGeom prst="rect">
            <a:avLst/>
          </a:prstGeom>
          <a:noFill/>
          <a:ln/>
        </p:spPr>
        <p:txBody>
          <a:bodyPr wrap="square" lIns="0" tIns="0" rIns="0" bIns="0" rtlCol="0" anchor="t"/>
          <a:lstStyle/>
          <a:p>
            <a:pP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Missing Value Imputation</a:t>
            </a:r>
            <a:endParaRPr lang="en-US" sz="2200" dirty="0"/>
          </a:p>
        </p:txBody>
      </p:sp>
      <p:sp>
        <p:nvSpPr>
          <p:cNvPr id="6" name="Text 3"/>
          <p:cNvSpPr/>
          <p:nvPr/>
        </p:nvSpPr>
        <p:spPr>
          <a:xfrm>
            <a:off x="6903839" y="4994910"/>
            <a:ext cx="3041213" cy="1088708"/>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Roboto" pitchFamily="34" charset="0"/>
                <a:ea typeface="Roboto" pitchFamily="34" charset="-122"/>
                <a:cs typeface="Roboto" pitchFamily="34" charset="-120"/>
              </a:rPr>
              <a:t>Replace missing data points with mean or median values, preserving data integrity</a:t>
            </a:r>
            <a:endParaRPr lang="en-US" sz="1750" dirty="0"/>
          </a:p>
        </p:txBody>
      </p:sp>
      <p:sp>
        <p:nvSpPr>
          <p:cNvPr id="7" name="Shape 4"/>
          <p:cNvSpPr/>
          <p:nvPr/>
        </p:nvSpPr>
        <p:spPr>
          <a:xfrm>
            <a:off x="10171867" y="4150162"/>
            <a:ext cx="396835" cy="396835"/>
          </a:xfrm>
          <a:prstGeom prst="roundRect">
            <a:avLst>
              <a:gd name="adj" fmla="val 24007"/>
            </a:avLst>
          </a:prstGeom>
          <a:solidFill>
            <a:srgbClr val="182567"/>
          </a:solidFill>
          <a:ln w="7620">
            <a:solidFill>
              <a:srgbClr val="313E80"/>
            </a:solidFill>
            <a:prstDash val="solid"/>
          </a:ln>
        </p:spPr>
      </p:sp>
      <p:sp>
        <p:nvSpPr>
          <p:cNvPr id="8" name="Text 5"/>
          <p:cNvSpPr/>
          <p:nvPr/>
        </p:nvSpPr>
        <p:spPr>
          <a:xfrm>
            <a:off x="10795516" y="4150162"/>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Feature Scaling</a:t>
            </a:r>
            <a:endParaRPr lang="en-US" sz="2200" dirty="0"/>
          </a:p>
        </p:txBody>
      </p:sp>
      <p:sp>
        <p:nvSpPr>
          <p:cNvPr id="9" name="Text 6"/>
          <p:cNvSpPr/>
          <p:nvPr/>
        </p:nvSpPr>
        <p:spPr>
          <a:xfrm>
            <a:off x="10795516" y="4640580"/>
            <a:ext cx="3041213" cy="1451610"/>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Roboto" pitchFamily="34" charset="0"/>
                <a:ea typeface="Roboto" pitchFamily="34" charset="-122"/>
                <a:cs typeface="Roboto" pitchFamily="34" charset="-120"/>
              </a:rPr>
              <a:t>Standardize features to a common scale, preventing bias towards features with larger values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99379"/>
            <a:ext cx="7556421" cy="2126337"/>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Implementing a Machine Learning Model: k-Nearest Neighbors and SVM</a:t>
            </a:r>
            <a:endParaRPr lang="en-US" sz="4450" dirty="0"/>
          </a:p>
        </p:txBody>
      </p:sp>
      <p:pic>
        <p:nvPicPr>
          <p:cNvPr id="4" name="Image 1" descr="preencoded.png">    </p:cNvPr>
          <p:cNvPicPr>
            <a:picLocks noChangeAspect="1"/>
          </p:cNvPicPr>
          <p:nvPr/>
        </p:nvPicPr>
        <p:blipFill>
          <a:blip r:embed="rId2"/>
          <a:stretch>
            <a:fillRect/>
          </a:stretch>
        </p:blipFill>
        <p:spPr>
          <a:xfrm>
            <a:off x="6280190" y="4165878"/>
            <a:ext cx="566976" cy="566976"/>
          </a:xfrm>
          <a:prstGeom prst="rect">
            <a:avLst/>
          </a:prstGeom>
        </p:spPr>
      </p:pic>
      <p:sp>
        <p:nvSpPr>
          <p:cNvPr id="5" name="Text 1"/>
          <p:cNvSpPr/>
          <p:nvPr/>
        </p:nvSpPr>
        <p:spPr>
          <a:xfrm>
            <a:off x="6280190" y="4959668"/>
            <a:ext cx="3468172"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k-Nearest Neighbors (KNN)</a:t>
            </a:r>
            <a:endParaRPr lang="en-US" sz="2200" dirty="0"/>
          </a:p>
        </p:txBody>
      </p:sp>
      <p:sp>
        <p:nvSpPr>
          <p:cNvPr id="6" name="Text 2"/>
          <p:cNvSpPr/>
          <p:nvPr/>
        </p:nvSpPr>
        <p:spPr>
          <a:xfrm>
            <a:off x="6280190" y="5450086"/>
            <a:ext cx="3608070"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Classifies new data points based on their proximity to known points</a:t>
            </a:r>
            <a:endParaRPr lang="en-US" sz="1750" dirty="0"/>
          </a:p>
        </p:txBody>
      </p:sp>
      <p:pic>
        <p:nvPicPr>
          <p:cNvPr id="7" name="Image 2" descr="preencoded.png">    </p:cNvPr>
          <p:cNvPicPr>
            <a:picLocks noChangeAspect="1"/>
          </p:cNvPicPr>
          <p:nvPr/>
        </p:nvPicPr>
        <p:blipFill>
          <a:blip r:embed="rId3"/>
          <a:stretch>
            <a:fillRect/>
          </a:stretch>
        </p:blipFill>
        <p:spPr>
          <a:xfrm>
            <a:off x="10228421" y="4165878"/>
            <a:ext cx="566976" cy="566976"/>
          </a:xfrm>
          <a:prstGeom prst="rect">
            <a:avLst/>
          </a:prstGeom>
        </p:spPr>
      </p:pic>
      <p:sp>
        <p:nvSpPr>
          <p:cNvPr id="8" name="Text 3"/>
          <p:cNvSpPr/>
          <p:nvPr/>
        </p:nvSpPr>
        <p:spPr>
          <a:xfrm>
            <a:off x="10228421" y="4959668"/>
            <a:ext cx="3608189" cy="708660"/>
          </a:xfrm>
          <a:prstGeom prst="rect">
            <a:avLst/>
          </a:prstGeom>
          <a:noFill/>
          <a:ln/>
        </p:spPr>
        <p:txBody>
          <a:bodyPr wrap="squar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Support Vector Machines (SVM)</a:t>
            </a:r>
            <a:endParaRPr lang="en-US" sz="2200" dirty="0"/>
          </a:p>
        </p:txBody>
      </p:sp>
      <p:sp>
        <p:nvSpPr>
          <p:cNvPr id="9" name="Text 4"/>
          <p:cNvSpPr/>
          <p:nvPr/>
        </p:nvSpPr>
        <p:spPr>
          <a:xfrm>
            <a:off x="10228421" y="5804416"/>
            <a:ext cx="3608189"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Creates a hyperplane to separate data points into distinct classes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037397"/>
            <a:ext cx="13042821" cy="1417558"/>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KNN CLASSIFICATION ALGORITHM PRACTICALLY IMPLEMENTED </a:t>
            </a:r>
            <a:endParaRPr lang="en-US" sz="4450" dirty="0"/>
          </a:p>
        </p:txBody>
      </p:sp>
      <p:pic>
        <p:nvPicPr>
          <p:cNvPr id="3" name="Image 0" descr="preencoded.png">
            <a:hlinkClick r:id="rId2" tooltip=""/>
          </p:cNvPr>
          <p:cNvPicPr>
            <a:picLocks noChangeAspect="1"/>
          </p:cNvPicPr>
          <p:nvPr/>
        </p:nvPicPr>
        <p:blipFill>
          <a:blip r:embed="rId1"/>
          <a:stretch>
            <a:fillRect/>
          </a:stretch>
        </p:blipFill>
        <p:spPr>
          <a:xfrm>
            <a:off x="793790" y="3908584"/>
            <a:ext cx="13042821" cy="22835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037397"/>
            <a:ext cx="13042821" cy="1417558"/>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SUPPORT VECTOR CLASSIFICATION PRACTICALLY IMPLEMENTED </a:t>
            </a:r>
            <a:endParaRPr lang="en-US" sz="4450" dirty="0"/>
          </a:p>
        </p:txBody>
      </p:sp>
      <p:pic>
        <p:nvPicPr>
          <p:cNvPr id="3" name="Image 0" descr="preencoded.png">
            <a:hlinkClick r:id="rId2" tooltip=""/>
          </p:cNvPr>
          <p:cNvPicPr>
            <a:picLocks noChangeAspect="1"/>
          </p:cNvPicPr>
          <p:nvPr/>
        </p:nvPicPr>
        <p:blipFill>
          <a:blip r:embed="rId1"/>
          <a:stretch>
            <a:fillRect/>
          </a:stretch>
        </p:blipFill>
        <p:spPr>
          <a:xfrm>
            <a:off x="793790" y="3908584"/>
            <a:ext cx="13042821" cy="22835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821055"/>
            <a:ext cx="12072342"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Visualizing Results: Scatter Plots and Pair Plots</a:t>
            </a:r>
            <a:endParaRPr lang="en-US" sz="4450" dirty="0"/>
          </a:p>
        </p:txBody>
      </p:sp>
      <p:pic>
        <p:nvPicPr>
          <p:cNvPr id="3" name="Image 0" descr="preencoded.png">    </p:cNvPr>
          <p:cNvPicPr>
            <a:picLocks noChangeAspect="1"/>
          </p:cNvPicPr>
          <p:nvPr/>
        </p:nvPicPr>
        <p:blipFill>
          <a:blip r:embed="rId1"/>
          <a:stretch>
            <a:fillRect/>
          </a:stretch>
        </p:blipFill>
        <p:spPr>
          <a:xfrm>
            <a:off x="793790" y="1983462"/>
            <a:ext cx="6351270" cy="3925372"/>
          </a:xfrm>
          <a:prstGeom prst="rect">
            <a:avLst/>
          </a:prstGeom>
        </p:spPr>
      </p:pic>
      <p:sp>
        <p:nvSpPr>
          <p:cNvPr id="4" name="Text 1"/>
          <p:cNvSpPr/>
          <p:nvPr/>
        </p:nvSpPr>
        <p:spPr>
          <a:xfrm>
            <a:off x="793790" y="619232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Scatter Plot</a:t>
            </a:r>
            <a:endParaRPr lang="en-US" sz="2200" dirty="0"/>
          </a:p>
        </p:txBody>
      </p:sp>
      <p:sp>
        <p:nvSpPr>
          <p:cNvPr id="5" name="Text 2"/>
          <p:cNvSpPr/>
          <p:nvPr/>
        </p:nvSpPr>
        <p:spPr>
          <a:xfrm>
            <a:off x="793790" y="6682740"/>
            <a:ext cx="6351270"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Visualize relationships between two features, identifying potential clusters</a:t>
            </a:r>
            <a:endParaRPr lang="en-US" sz="1750" dirty="0"/>
          </a:p>
        </p:txBody>
      </p:sp>
      <p:pic>
        <p:nvPicPr>
          <p:cNvPr id="6" name="Image 1" descr="preencoded.png">    </p:cNvPr>
          <p:cNvPicPr>
            <a:picLocks noChangeAspect="1"/>
          </p:cNvPicPr>
          <p:nvPr/>
        </p:nvPicPr>
        <p:blipFill>
          <a:blip r:embed="rId2"/>
          <a:stretch>
            <a:fillRect/>
          </a:stretch>
        </p:blipFill>
        <p:spPr>
          <a:xfrm>
            <a:off x="7485221" y="1983462"/>
            <a:ext cx="6351389" cy="3925372"/>
          </a:xfrm>
          <a:prstGeom prst="rect">
            <a:avLst/>
          </a:prstGeom>
        </p:spPr>
      </p:pic>
      <p:sp>
        <p:nvSpPr>
          <p:cNvPr id="7" name="Text 3"/>
          <p:cNvSpPr/>
          <p:nvPr/>
        </p:nvSpPr>
        <p:spPr>
          <a:xfrm>
            <a:off x="7485221" y="619232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Pair Plot</a:t>
            </a:r>
            <a:endParaRPr lang="en-US" sz="2200" dirty="0"/>
          </a:p>
        </p:txBody>
      </p:sp>
      <p:sp>
        <p:nvSpPr>
          <p:cNvPr id="8" name="Text 4"/>
          <p:cNvSpPr/>
          <p:nvPr/>
        </p:nvSpPr>
        <p:spPr>
          <a:xfrm>
            <a:off x="7485221" y="6682740"/>
            <a:ext cx="6351389" cy="725805"/>
          </a:xfrm>
          <a:prstGeom prst="rect">
            <a:avLst/>
          </a:prstGeom>
          <a:noFill/>
          <a:ln/>
        </p:spPr>
        <p:txBody>
          <a:bodyPr wrap="squar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Explore relationships between all feature pairs, revealing complex interactions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62658"/>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Splitting the Dataset: Training and Testing</a:t>
            </a:r>
            <a:endParaRPr lang="en-US" sz="4450" dirty="0"/>
          </a:p>
        </p:txBody>
      </p:sp>
      <p:sp>
        <p:nvSpPr>
          <p:cNvPr id="4" name="Shape 1"/>
          <p:cNvSpPr/>
          <p:nvPr/>
        </p:nvSpPr>
        <p:spPr>
          <a:xfrm>
            <a:off x="1118711" y="3020378"/>
            <a:ext cx="30480" cy="3946565"/>
          </a:xfrm>
          <a:prstGeom prst="roundRect">
            <a:avLst>
              <a:gd name="adj" fmla="val 312558"/>
            </a:avLst>
          </a:prstGeom>
          <a:solidFill>
            <a:srgbClr val="313E80"/>
          </a:solidFill>
          <a:ln/>
        </p:spPr>
      </p:sp>
      <p:sp>
        <p:nvSpPr>
          <p:cNvPr id="5" name="Shape 2"/>
          <p:cNvSpPr/>
          <p:nvPr/>
        </p:nvSpPr>
        <p:spPr>
          <a:xfrm>
            <a:off x="1358622" y="3515439"/>
            <a:ext cx="793790" cy="30480"/>
          </a:xfrm>
          <a:prstGeom prst="roundRect">
            <a:avLst>
              <a:gd name="adj" fmla="val 312558"/>
            </a:avLst>
          </a:prstGeom>
          <a:solidFill>
            <a:srgbClr val="313E80"/>
          </a:solidFill>
          <a:ln/>
        </p:spPr>
      </p:sp>
      <p:sp>
        <p:nvSpPr>
          <p:cNvPr id="6" name="Shape 3"/>
          <p:cNvSpPr/>
          <p:nvPr/>
        </p:nvSpPr>
        <p:spPr>
          <a:xfrm>
            <a:off x="878800" y="3275528"/>
            <a:ext cx="510302" cy="510302"/>
          </a:xfrm>
          <a:prstGeom prst="roundRect">
            <a:avLst>
              <a:gd name="adj" fmla="val 18669"/>
            </a:avLst>
          </a:prstGeom>
          <a:solidFill>
            <a:srgbClr val="182567"/>
          </a:solidFill>
          <a:ln w="7620">
            <a:solidFill>
              <a:srgbClr val="313E80"/>
            </a:solidFill>
            <a:prstDash val="solid"/>
          </a:ln>
        </p:spPr>
      </p:sp>
      <p:sp>
        <p:nvSpPr>
          <p:cNvPr id="7" name="Text 4"/>
          <p:cNvSpPr/>
          <p:nvPr/>
        </p:nvSpPr>
        <p:spPr>
          <a:xfrm>
            <a:off x="1037272" y="3360539"/>
            <a:ext cx="193358" cy="340281"/>
          </a:xfrm>
          <a:prstGeom prst="rect">
            <a:avLst/>
          </a:prstGeom>
          <a:noFill/>
          <a:ln/>
        </p:spPr>
        <p:txBody>
          <a:bodyPr wrap="none" lIns="0" tIns="0" rIns="0" bIns="0" rtlCol="0" anchor="t"/>
          <a:lstStyle/>
          <a:p>
            <a:pPr algn="ctr" indent="0" marL="0">
              <a:lnSpc>
                <a:spcPts val="2650"/>
              </a:lnSpc>
              <a:buNone/>
            </a:pPr>
            <a:r>
              <a:rPr lang="en-US" sz="2650" dirty="0">
                <a:solidFill>
                  <a:srgbClr val="CFD0D8"/>
                </a:solidFill>
                <a:latin typeface="Roboto Medium" pitchFamily="34" charset="0"/>
                <a:ea typeface="Roboto Medium" pitchFamily="34" charset="-122"/>
                <a:cs typeface="Roboto Medium" pitchFamily="34" charset="-120"/>
              </a:rPr>
              <a:t>1</a:t>
            </a:r>
            <a:endParaRPr lang="en-US" sz="2650" dirty="0"/>
          </a:p>
        </p:txBody>
      </p:sp>
      <p:sp>
        <p:nvSpPr>
          <p:cNvPr id="8" name="Text 5"/>
          <p:cNvSpPr/>
          <p:nvPr/>
        </p:nvSpPr>
        <p:spPr>
          <a:xfrm>
            <a:off x="2381488" y="3247192"/>
            <a:ext cx="5968722"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Training Data</a:t>
            </a:r>
            <a:endParaRPr lang="en-US" sz="1750" dirty="0"/>
          </a:p>
        </p:txBody>
      </p:sp>
      <p:sp>
        <p:nvSpPr>
          <p:cNvPr id="9" name="Shape 6"/>
          <p:cNvSpPr/>
          <p:nvPr/>
        </p:nvSpPr>
        <p:spPr>
          <a:xfrm>
            <a:off x="1358622" y="4558784"/>
            <a:ext cx="793790" cy="30480"/>
          </a:xfrm>
          <a:prstGeom prst="roundRect">
            <a:avLst>
              <a:gd name="adj" fmla="val 312558"/>
            </a:avLst>
          </a:prstGeom>
          <a:solidFill>
            <a:srgbClr val="313E80"/>
          </a:solidFill>
          <a:ln/>
        </p:spPr>
      </p:sp>
      <p:sp>
        <p:nvSpPr>
          <p:cNvPr id="10" name="Shape 7"/>
          <p:cNvSpPr/>
          <p:nvPr/>
        </p:nvSpPr>
        <p:spPr>
          <a:xfrm>
            <a:off x="878800" y="4318873"/>
            <a:ext cx="510302" cy="510302"/>
          </a:xfrm>
          <a:prstGeom prst="roundRect">
            <a:avLst>
              <a:gd name="adj" fmla="val 18669"/>
            </a:avLst>
          </a:prstGeom>
          <a:solidFill>
            <a:srgbClr val="182567"/>
          </a:solidFill>
          <a:ln w="7620">
            <a:solidFill>
              <a:srgbClr val="313E80"/>
            </a:solidFill>
            <a:prstDash val="solid"/>
          </a:ln>
        </p:spPr>
      </p:sp>
      <p:sp>
        <p:nvSpPr>
          <p:cNvPr id="11" name="Text 8"/>
          <p:cNvSpPr/>
          <p:nvPr/>
        </p:nvSpPr>
        <p:spPr>
          <a:xfrm>
            <a:off x="1037272" y="4403884"/>
            <a:ext cx="193358" cy="340281"/>
          </a:xfrm>
          <a:prstGeom prst="rect">
            <a:avLst/>
          </a:prstGeom>
          <a:noFill/>
          <a:ln/>
        </p:spPr>
        <p:txBody>
          <a:bodyPr wrap="none" lIns="0" tIns="0" rIns="0" bIns="0" rtlCol="0" anchor="t"/>
          <a:lstStyle/>
          <a:p>
            <a:pPr algn="ctr" indent="0" marL="0">
              <a:lnSpc>
                <a:spcPts val="2650"/>
              </a:lnSpc>
              <a:buNone/>
            </a:pPr>
            <a:r>
              <a:rPr lang="en-US" sz="2650" dirty="0">
                <a:solidFill>
                  <a:srgbClr val="CFD0D8"/>
                </a:solidFill>
                <a:latin typeface="Roboto Medium" pitchFamily="34" charset="0"/>
                <a:ea typeface="Roboto Medium" pitchFamily="34" charset="-122"/>
                <a:cs typeface="Roboto Medium" pitchFamily="34" charset="-120"/>
              </a:rPr>
              <a:t>2</a:t>
            </a:r>
            <a:endParaRPr lang="en-US" sz="2650" dirty="0"/>
          </a:p>
        </p:txBody>
      </p:sp>
      <p:sp>
        <p:nvSpPr>
          <p:cNvPr id="12" name="Text 9"/>
          <p:cNvSpPr/>
          <p:nvPr/>
        </p:nvSpPr>
        <p:spPr>
          <a:xfrm>
            <a:off x="2381488" y="4290536"/>
            <a:ext cx="5968722"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Used to train the model, allowing it to learn patterns</a:t>
            </a:r>
            <a:endParaRPr lang="en-US" sz="1750" dirty="0"/>
          </a:p>
        </p:txBody>
      </p:sp>
      <p:sp>
        <p:nvSpPr>
          <p:cNvPr id="13" name="Shape 10"/>
          <p:cNvSpPr/>
          <p:nvPr/>
        </p:nvSpPr>
        <p:spPr>
          <a:xfrm>
            <a:off x="1358622" y="5602129"/>
            <a:ext cx="793790" cy="30480"/>
          </a:xfrm>
          <a:prstGeom prst="roundRect">
            <a:avLst>
              <a:gd name="adj" fmla="val 312558"/>
            </a:avLst>
          </a:prstGeom>
          <a:solidFill>
            <a:srgbClr val="313E80"/>
          </a:solidFill>
          <a:ln/>
        </p:spPr>
      </p:sp>
      <p:sp>
        <p:nvSpPr>
          <p:cNvPr id="14" name="Shape 11"/>
          <p:cNvSpPr/>
          <p:nvPr/>
        </p:nvSpPr>
        <p:spPr>
          <a:xfrm>
            <a:off x="878800" y="5362218"/>
            <a:ext cx="510302" cy="510302"/>
          </a:xfrm>
          <a:prstGeom prst="roundRect">
            <a:avLst>
              <a:gd name="adj" fmla="val 18669"/>
            </a:avLst>
          </a:prstGeom>
          <a:solidFill>
            <a:srgbClr val="182567"/>
          </a:solidFill>
          <a:ln w="7620">
            <a:solidFill>
              <a:srgbClr val="313E80"/>
            </a:solidFill>
            <a:prstDash val="solid"/>
          </a:ln>
        </p:spPr>
      </p:sp>
      <p:sp>
        <p:nvSpPr>
          <p:cNvPr id="15" name="Text 12"/>
          <p:cNvSpPr/>
          <p:nvPr/>
        </p:nvSpPr>
        <p:spPr>
          <a:xfrm>
            <a:off x="1037272" y="5447228"/>
            <a:ext cx="193358" cy="340281"/>
          </a:xfrm>
          <a:prstGeom prst="rect">
            <a:avLst/>
          </a:prstGeom>
          <a:noFill/>
          <a:ln/>
        </p:spPr>
        <p:txBody>
          <a:bodyPr wrap="none" lIns="0" tIns="0" rIns="0" bIns="0" rtlCol="0" anchor="t"/>
          <a:lstStyle/>
          <a:p>
            <a:pPr algn="ctr" indent="0" marL="0">
              <a:lnSpc>
                <a:spcPts val="2650"/>
              </a:lnSpc>
              <a:buNone/>
            </a:pPr>
            <a:r>
              <a:rPr lang="en-US" sz="2650" dirty="0">
                <a:solidFill>
                  <a:srgbClr val="CFD0D8"/>
                </a:solidFill>
                <a:latin typeface="Roboto Medium" pitchFamily="34" charset="0"/>
                <a:ea typeface="Roboto Medium" pitchFamily="34" charset="-122"/>
                <a:cs typeface="Roboto Medium" pitchFamily="34" charset="-120"/>
              </a:rPr>
              <a:t>3</a:t>
            </a:r>
            <a:endParaRPr lang="en-US" sz="2650" dirty="0"/>
          </a:p>
        </p:txBody>
      </p:sp>
      <p:sp>
        <p:nvSpPr>
          <p:cNvPr id="16" name="Text 13"/>
          <p:cNvSpPr/>
          <p:nvPr/>
        </p:nvSpPr>
        <p:spPr>
          <a:xfrm>
            <a:off x="2381488" y="5333881"/>
            <a:ext cx="5968722"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Testing Data</a:t>
            </a:r>
            <a:endParaRPr lang="en-US" sz="1750" dirty="0"/>
          </a:p>
        </p:txBody>
      </p:sp>
      <p:sp>
        <p:nvSpPr>
          <p:cNvPr id="17" name="Shape 14"/>
          <p:cNvSpPr/>
          <p:nvPr/>
        </p:nvSpPr>
        <p:spPr>
          <a:xfrm>
            <a:off x="1358622" y="6645473"/>
            <a:ext cx="793790" cy="30480"/>
          </a:xfrm>
          <a:prstGeom prst="roundRect">
            <a:avLst>
              <a:gd name="adj" fmla="val 312558"/>
            </a:avLst>
          </a:prstGeom>
          <a:solidFill>
            <a:srgbClr val="313E80"/>
          </a:solidFill>
          <a:ln/>
        </p:spPr>
      </p:sp>
      <p:sp>
        <p:nvSpPr>
          <p:cNvPr id="18" name="Shape 15"/>
          <p:cNvSpPr/>
          <p:nvPr/>
        </p:nvSpPr>
        <p:spPr>
          <a:xfrm>
            <a:off x="878800" y="6405563"/>
            <a:ext cx="510302" cy="510302"/>
          </a:xfrm>
          <a:prstGeom prst="roundRect">
            <a:avLst>
              <a:gd name="adj" fmla="val 18669"/>
            </a:avLst>
          </a:prstGeom>
          <a:solidFill>
            <a:srgbClr val="182567"/>
          </a:solidFill>
          <a:ln w="7620">
            <a:solidFill>
              <a:srgbClr val="313E80"/>
            </a:solidFill>
            <a:prstDash val="solid"/>
          </a:ln>
        </p:spPr>
      </p:sp>
      <p:sp>
        <p:nvSpPr>
          <p:cNvPr id="19" name="Text 16"/>
          <p:cNvSpPr/>
          <p:nvPr/>
        </p:nvSpPr>
        <p:spPr>
          <a:xfrm>
            <a:off x="1037272" y="6490573"/>
            <a:ext cx="193358" cy="340281"/>
          </a:xfrm>
          <a:prstGeom prst="rect">
            <a:avLst/>
          </a:prstGeom>
          <a:noFill/>
          <a:ln/>
        </p:spPr>
        <p:txBody>
          <a:bodyPr wrap="none" lIns="0" tIns="0" rIns="0" bIns="0" rtlCol="0" anchor="t"/>
          <a:lstStyle/>
          <a:p>
            <a:pPr algn="ctr" indent="0" marL="0">
              <a:lnSpc>
                <a:spcPts val="2650"/>
              </a:lnSpc>
              <a:buNone/>
            </a:pPr>
            <a:r>
              <a:rPr lang="en-US" sz="2650" dirty="0">
                <a:solidFill>
                  <a:srgbClr val="CFD0D8"/>
                </a:solidFill>
                <a:latin typeface="Roboto Medium" pitchFamily="34" charset="0"/>
                <a:ea typeface="Roboto Medium" pitchFamily="34" charset="-122"/>
                <a:cs typeface="Roboto Medium" pitchFamily="34" charset="-120"/>
              </a:rPr>
              <a:t>4</a:t>
            </a:r>
            <a:endParaRPr lang="en-US" sz="2650" dirty="0"/>
          </a:p>
        </p:txBody>
      </p:sp>
      <p:sp>
        <p:nvSpPr>
          <p:cNvPr id="20" name="Text 17"/>
          <p:cNvSpPr/>
          <p:nvPr/>
        </p:nvSpPr>
        <p:spPr>
          <a:xfrm>
            <a:off x="2381488" y="6377226"/>
            <a:ext cx="5968722" cy="362903"/>
          </a:xfrm>
          <a:prstGeom prst="rect">
            <a:avLst/>
          </a:prstGeom>
          <a:noFill/>
          <a:ln/>
        </p:spPr>
        <p:txBody>
          <a:bodyPr wrap="none" lIns="0" tIns="0" rIns="0" bIns="0" rtlCol="0" anchor="t"/>
          <a:lstStyle/>
          <a:p>
            <a:pPr algn="l" indent="0" marL="0">
              <a:lnSpc>
                <a:spcPts val="2850"/>
              </a:lnSpc>
              <a:buNone/>
            </a:pPr>
            <a:r>
              <a:rPr lang="en-US" sz="1750" dirty="0">
                <a:solidFill>
                  <a:srgbClr val="CFD0D8"/>
                </a:solidFill>
                <a:latin typeface="Roboto" pitchFamily="34" charset="0"/>
                <a:ea typeface="Roboto" pitchFamily="34" charset="-122"/>
                <a:cs typeface="Roboto" pitchFamily="34" charset="-120"/>
              </a:rPr>
              <a:t>Used to evaluate the model's performance on unseen data</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2024-12-03T11:01:50Z</dcterms:created>
  <dcterms:modified xsi:type="dcterms:W3CDTF">2024-12-03T11:01:50Z</dcterms:modified>
</cp:coreProperties>
</file>